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58" r:id="rId3"/>
    <p:sldId id="260" r:id="rId4"/>
    <p:sldId id="261" r:id="rId5"/>
    <p:sldId id="262" r:id="rId6"/>
    <p:sldId id="263" r:id="rId7"/>
    <p:sldId id="266" r:id="rId8"/>
    <p:sldId id="269" r:id="rId9"/>
    <p:sldId id="267" r:id="rId10"/>
    <p:sldId id="271" r:id="rId11"/>
    <p:sldId id="268" r:id="rId12"/>
    <p:sldId id="272" r:id="rId13"/>
    <p:sldId id="273" r:id="rId14"/>
    <p:sldId id="293" r:id="rId15"/>
    <p:sldId id="270" r:id="rId16"/>
    <p:sldId id="274" r:id="rId17"/>
    <p:sldId id="275" r:id="rId18"/>
    <p:sldId id="276" r:id="rId19"/>
    <p:sldId id="279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94660"/>
  </p:normalViewPr>
  <p:slideViewPr>
    <p:cSldViewPr>
      <p:cViewPr varScale="1">
        <p:scale>
          <a:sx n="67" d="100"/>
          <a:sy n="67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60473-7B7B-459D-A188-B40E8075B46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E4D2A-BCF2-431D-9EDC-A54A724F0E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4D2A-BCF2-431D-9EDC-A54A724F0EB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9EAB-54AA-40C3-9973-33A6C85D8059}" type="datetimeFigureOut">
              <a:rPr lang="ko-KR" altLang="en-US" smtClean="0"/>
              <a:pPr/>
              <a:t>2011-01-02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F0D9-E26C-4242-B1C4-ED17C98D9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신_1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220072" y="548680"/>
            <a:ext cx="3667944" cy="1470025"/>
          </a:xfrm>
        </p:spPr>
        <p:txBody>
          <a:bodyPr/>
          <a:lstStyle/>
          <a:p>
            <a:r>
              <a:rPr lang="en-US" altLang="ko-KR" dirty="0" err="1" smtClean="0">
                <a:latin typeface="HY견명조" pitchFamily="18" charset="-127"/>
                <a:ea typeface="HY견명조" pitchFamily="18" charset="-127"/>
              </a:rPr>
              <a:t>Dakuo</a:t>
            </a:r>
            <a:r>
              <a:rPr lang="en-US" altLang="ko-KR" spc="-300" dirty="0" err="1" smtClean="0">
                <a:latin typeface="HY견명조" pitchFamily="18" charset="-127"/>
                <a:ea typeface="HY견명조" pitchFamily="18" charset="-127"/>
              </a:rPr>
              <a:t>’</a:t>
            </a:r>
            <a:r>
              <a:rPr lang="en-US" altLang="ko-KR" dirty="0" err="1" smtClean="0">
                <a:latin typeface="HY견명조" pitchFamily="18" charset="-127"/>
                <a:ea typeface="HY견명조" pitchFamily="18" charset="-127"/>
              </a:rPr>
              <a:t>s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/>
            </a:r>
            <a:br>
              <a:rPr lang="en-US" altLang="ko-KR" dirty="0" smtClean="0">
                <a:latin typeface="HY견명조" pitchFamily="18" charset="-127"/>
                <a:ea typeface="HY견명조" pitchFamily="18" charset="-127"/>
              </a:rPr>
            </a:b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Lecture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Ⅱ.  EPROCESS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dirty="0" smtClean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3285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altLang="ko-KR" sz="3000" dirty="0" err="1" smtClean="0">
                <a:latin typeface="+mn-ea"/>
              </a:rPr>
              <a:t>typedef</a:t>
            </a:r>
            <a:r>
              <a:rPr lang="en-US" altLang="ko-KR" sz="3000" dirty="0" smtClean="0">
                <a:latin typeface="+mn-ea"/>
              </a:rPr>
              <a:t> </a:t>
            </a:r>
            <a:r>
              <a:rPr lang="en-US" altLang="ko-KR" sz="3000" dirty="0" err="1" smtClean="0">
                <a:latin typeface="+mn-ea"/>
              </a:rPr>
              <a:t>struct</a:t>
            </a:r>
            <a:r>
              <a:rPr lang="en-US" altLang="ko-KR" sz="3000" dirty="0" smtClean="0">
                <a:latin typeface="+mn-ea"/>
              </a:rPr>
              <a:t> _EPROCESS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{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KPROCESS </a:t>
            </a:r>
            <a:r>
              <a:rPr lang="en-US" altLang="ko-KR" sz="3000" dirty="0" err="1" smtClean="0">
                <a:latin typeface="+mn-ea"/>
              </a:rPr>
              <a:t>Pcb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EX_PUSH_LOCK </a:t>
            </a:r>
            <a:r>
              <a:rPr lang="en-US" altLang="ko-KR" sz="3000" dirty="0" err="1" smtClean="0">
                <a:latin typeface="+mn-ea"/>
              </a:rPr>
              <a:t>ProcessLock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LARGE_INTEGER </a:t>
            </a:r>
            <a:r>
              <a:rPr lang="en-US" altLang="ko-KR" sz="3000" dirty="0" err="1" smtClean="0">
                <a:latin typeface="+mn-ea"/>
              </a:rPr>
              <a:t>CreateTime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LARGE_INTEGER </a:t>
            </a:r>
            <a:r>
              <a:rPr lang="en-US" altLang="ko-KR" sz="3000" dirty="0" err="1" smtClean="0">
                <a:latin typeface="+mn-ea"/>
              </a:rPr>
              <a:t>ExitTime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EX_RUNDOWN_REF </a:t>
            </a:r>
            <a:r>
              <a:rPr lang="en-US" altLang="ko-KR" sz="3000" dirty="0" err="1" smtClean="0">
                <a:latin typeface="+mn-ea"/>
              </a:rPr>
              <a:t>RundownProtect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PVOID </a:t>
            </a:r>
            <a:r>
              <a:rPr lang="en-US" altLang="ko-KR" sz="3000" dirty="0" err="1" smtClean="0">
                <a:latin typeface="+mn-ea"/>
              </a:rPr>
              <a:t>UniqueProcessId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LIST_ENTRY </a:t>
            </a:r>
            <a:r>
              <a:rPr lang="en-US" altLang="ko-KR" sz="3000" dirty="0" err="1" smtClean="0">
                <a:solidFill>
                  <a:srgbClr val="FF0000"/>
                </a:solidFill>
                <a:latin typeface="+mn-ea"/>
              </a:rPr>
              <a:t>ActiveProcessLinks</a:t>
            </a:r>
            <a:r>
              <a:rPr lang="en-US" altLang="ko-KR" sz="3000" dirty="0" smtClean="0">
                <a:solidFill>
                  <a:srgbClr val="FF0000"/>
                </a:solidFill>
                <a:latin typeface="+mn-ea"/>
              </a:rPr>
              <a:t>;</a:t>
            </a:r>
            <a:r>
              <a:rPr lang="en-US" altLang="ko-KR" sz="2900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ko-KR" sz="1400" dirty="0" smtClean="0">
                <a:latin typeface="+mn-ea"/>
              </a:rPr>
              <a:t>// </a:t>
            </a:r>
            <a:r>
              <a:rPr lang="ko-KR" altLang="en-US" sz="1400" dirty="0" smtClean="0">
                <a:latin typeface="+mn-ea"/>
              </a:rPr>
              <a:t>프로세스 앞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뒤에 연결된 프로세스 리스트 주소</a:t>
            </a:r>
            <a:endParaRPr lang="en-US" altLang="ko-KR" sz="14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1900" dirty="0" smtClean="0">
                <a:latin typeface="+mn-ea"/>
              </a:rPr>
              <a:t>                                                                        // </a:t>
            </a:r>
            <a:r>
              <a:rPr lang="en-US" altLang="ko-KR" sz="1900" dirty="0" err="1" smtClean="0">
                <a:latin typeface="+mn-ea"/>
              </a:rPr>
              <a:t>Flink</a:t>
            </a:r>
            <a:r>
              <a:rPr lang="en-US" altLang="ko-KR" sz="1900" dirty="0" smtClean="0">
                <a:latin typeface="+mn-ea"/>
              </a:rPr>
              <a:t> : </a:t>
            </a:r>
            <a:r>
              <a:rPr lang="ko-KR" altLang="en-US" sz="1900" dirty="0" smtClean="0">
                <a:latin typeface="+mn-ea"/>
              </a:rPr>
              <a:t>다음 프로세스 리스트 주소</a:t>
            </a:r>
            <a:endParaRPr lang="en-US" altLang="ko-KR" sz="19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1900" dirty="0" smtClean="0">
                <a:latin typeface="+mn-ea"/>
              </a:rPr>
              <a:t>                                                                        // Blink : </a:t>
            </a:r>
            <a:r>
              <a:rPr lang="ko-KR" altLang="en-US" sz="1900" dirty="0" smtClean="0">
                <a:latin typeface="+mn-ea"/>
              </a:rPr>
              <a:t>이전 프로세스 리스트 주소</a:t>
            </a:r>
            <a:endParaRPr lang="en-US" altLang="ko-KR" sz="19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900" dirty="0" smtClean="0">
                <a:latin typeface="+mn-ea"/>
              </a:rPr>
              <a:t>     </a:t>
            </a:r>
            <a:r>
              <a:rPr lang="en-US" altLang="ko-KR" sz="3000" dirty="0" smtClean="0">
                <a:latin typeface="+mn-ea"/>
              </a:rPr>
              <a:t>ULONG </a:t>
            </a:r>
            <a:r>
              <a:rPr lang="en-US" altLang="ko-KR" sz="3000" dirty="0" err="1" smtClean="0">
                <a:latin typeface="+mn-ea"/>
              </a:rPr>
              <a:t>QuotaUsage</a:t>
            </a:r>
            <a:r>
              <a:rPr lang="en-US" altLang="ko-KR" sz="3000" dirty="0" smtClean="0">
                <a:latin typeface="+mn-ea"/>
              </a:rPr>
              <a:t>[3];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………………..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     ALPC_PROCESS_CONTEXT </a:t>
            </a:r>
            <a:r>
              <a:rPr lang="en-US" altLang="ko-KR" sz="3000" dirty="0" err="1" smtClean="0">
                <a:latin typeface="+mn-ea"/>
              </a:rPr>
              <a:t>AlpcContext</a:t>
            </a:r>
            <a:r>
              <a:rPr lang="en-US" altLang="ko-KR" sz="3000" dirty="0" smtClean="0">
                <a:latin typeface="+mn-ea"/>
              </a:rPr>
              <a:t>;</a:t>
            </a:r>
          </a:p>
          <a:p>
            <a:pPr marL="514350" indent="-514350">
              <a:buNone/>
            </a:pPr>
            <a:r>
              <a:rPr lang="en-US" altLang="ko-KR" sz="3000" dirty="0" smtClean="0">
                <a:latin typeface="+mn-ea"/>
              </a:rPr>
              <a:t>} EPROCESS, *PEPROCESS;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Ⅱ.  EPROCESS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dirty="0" smtClean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6" name="내용 개체 틀 5" descr="_pi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275" y="1700808"/>
            <a:ext cx="8419189" cy="4320480"/>
          </a:xfrm>
        </p:spPr>
      </p:pic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Ⅱ.  EPROCESS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dirty="0" smtClean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9" name="그림 8" descr="_pi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933056"/>
            <a:ext cx="2736304" cy="1584176"/>
          </a:xfrm>
          <a:prstGeom prst="rect">
            <a:avLst/>
          </a:prstGeom>
        </p:spPr>
      </p:pic>
      <p:pic>
        <p:nvPicPr>
          <p:cNvPr id="10" name="그림 9" descr="_pic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2592288" cy="1584176"/>
          </a:xfrm>
          <a:prstGeom prst="rect">
            <a:avLst/>
          </a:prstGeom>
        </p:spPr>
      </p:pic>
      <p:pic>
        <p:nvPicPr>
          <p:cNvPr id="11" name="그림 10" descr="_pic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4590" y="3925044"/>
            <a:ext cx="2607890" cy="1592188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 flipV="1">
            <a:off x="1403648" y="5085184"/>
            <a:ext cx="172819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4499992" y="5085184"/>
            <a:ext cx="172819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10800000">
            <a:off x="1547664" y="5013176"/>
            <a:ext cx="31683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rot="10800000">
            <a:off x="4572000" y="5013176"/>
            <a:ext cx="30963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512" y="566124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en-US" altLang="ko-KR" sz="2000" dirty="0" smtClean="0"/>
              <a:t>   Procexp.exe                    ps_hide.exe                   notepad.exe</a:t>
            </a:r>
            <a:r>
              <a:rPr lang="en-US" altLang="ko-KR" dirty="0" smtClean="0"/>
              <a:t>      </a:t>
            </a:r>
            <a:endParaRPr lang="ko-KR" altLang="en-US" dirty="0"/>
          </a:p>
        </p:txBody>
      </p:sp>
      <p:sp>
        <p:nvSpPr>
          <p:cNvPr id="32" name="내용 개체 틀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3" name="그림 32" descr="_pic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412776"/>
            <a:ext cx="4032448" cy="217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Ⅲ.  Source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ko-KR" altLang="en-US" sz="2700" dirty="0" smtClean="0">
                <a:latin typeface="+mn-ea"/>
              </a:rPr>
              <a:t>소스의 흐름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0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700" dirty="0" smtClean="0">
                <a:latin typeface="+mn-ea"/>
              </a:rPr>
              <a:t>현재 프로세스 목록을 출력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sz="5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700" dirty="0" smtClean="0">
                <a:latin typeface="+mn-ea"/>
              </a:rPr>
              <a:t>숨기고 싶은 프로세스의 </a:t>
            </a:r>
            <a:r>
              <a:rPr lang="en-US" altLang="ko-KR" sz="2700" dirty="0" smtClean="0">
                <a:latin typeface="+mn-ea"/>
              </a:rPr>
              <a:t>PID </a:t>
            </a:r>
            <a:r>
              <a:rPr lang="ko-KR" altLang="en-US" sz="2700" dirty="0" smtClean="0">
                <a:latin typeface="+mn-ea"/>
              </a:rPr>
              <a:t>를 입력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sz="5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700" dirty="0" err="1" smtClean="0">
                <a:latin typeface="+mn-ea"/>
              </a:rPr>
              <a:t>OpenProcess</a:t>
            </a:r>
            <a:r>
              <a:rPr lang="en-US" altLang="ko-KR" sz="2700" dirty="0" smtClean="0">
                <a:latin typeface="+mn-ea"/>
              </a:rPr>
              <a:t>() </a:t>
            </a:r>
            <a:r>
              <a:rPr lang="ko-KR" altLang="en-US" sz="2700" dirty="0" smtClean="0">
                <a:latin typeface="+mn-ea"/>
              </a:rPr>
              <a:t>로 해당 프로세스 오픈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sz="5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700" dirty="0" err="1" smtClean="0">
                <a:latin typeface="+mn-ea"/>
              </a:rPr>
              <a:t>ZwQuerySystemInformation</a:t>
            </a:r>
            <a:r>
              <a:rPr lang="en-US" altLang="ko-KR" sz="2700" dirty="0" smtClean="0">
                <a:latin typeface="+mn-ea"/>
              </a:rPr>
              <a:t>() </a:t>
            </a:r>
            <a:r>
              <a:rPr lang="ko-KR" altLang="en-US" sz="2700" dirty="0" smtClean="0">
                <a:latin typeface="+mn-ea"/>
              </a:rPr>
              <a:t>으로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   EPROCESS </a:t>
            </a:r>
            <a:r>
              <a:rPr lang="ko-KR" altLang="en-US" sz="2700" dirty="0" smtClean="0">
                <a:latin typeface="+mn-ea"/>
              </a:rPr>
              <a:t>구조체 주소 값 획득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500" dirty="0" smtClean="0">
              <a:latin typeface="+mn-ea"/>
            </a:endParaRPr>
          </a:p>
          <a:p>
            <a:pPr marL="514350" indent="-514350">
              <a:buAutoNum type="arabicPeriod" startAt="5"/>
            </a:pPr>
            <a:r>
              <a:rPr lang="en-US" altLang="ko-KR" sz="2700" dirty="0" err="1" smtClean="0">
                <a:latin typeface="+mn-ea"/>
              </a:rPr>
              <a:t>AdjustTokenPrivileges</a:t>
            </a:r>
            <a:r>
              <a:rPr lang="en-US" altLang="ko-KR" sz="2700" dirty="0" smtClean="0">
                <a:latin typeface="+mn-ea"/>
              </a:rPr>
              <a:t>() </a:t>
            </a:r>
            <a:r>
              <a:rPr lang="ko-KR" altLang="en-US" sz="2700" dirty="0" smtClean="0">
                <a:latin typeface="+mn-ea"/>
              </a:rPr>
              <a:t>으로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r>
              <a:rPr lang="ko-KR" altLang="en-US" sz="2700" dirty="0" smtClean="0">
                <a:latin typeface="+mn-ea"/>
              </a:rPr>
              <a:t>     가상 메모리 </a:t>
            </a:r>
            <a:r>
              <a:rPr lang="en-US" altLang="ko-KR" sz="2700" dirty="0" smtClean="0">
                <a:latin typeface="+mn-ea"/>
              </a:rPr>
              <a:t>R/W </a:t>
            </a:r>
            <a:r>
              <a:rPr lang="ko-KR" altLang="en-US" sz="2700" dirty="0" smtClean="0">
                <a:latin typeface="+mn-ea"/>
              </a:rPr>
              <a:t>권한 획득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500" dirty="0" smtClean="0">
              <a:latin typeface="+mn-ea"/>
            </a:endParaRPr>
          </a:p>
          <a:p>
            <a:pPr marL="514350" indent="-514350">
              <a:buAutoNum type="arabicPeriod" startAt="6"/>
            </a:pPr>
            <a:r>
              <a:rPr lang="en-US" altLang="ko-KR" sz="2700" dirty="0" err="1" smtClean="0">
                <a:latin typeface="+mn-ea"/>
              </a:rPr>
              <a:t>ZwSystemDebugControl</a:t>
            </a:r>
            <a:r>
              <a:rPr lang="en-US" altLang="ko-KR" sz="2700" dirty="0" smtClean="0">
                <a:latin typeface="+mn-ea"/>
              </a:rPr>
              <a:t>() </a:t>
            </a:r>
            <a:r>
              <a:rPr lang="ko-KR" altLang="en-US" sz="2700" dirty="0" smtClean="0">
                <a:latin typeface="+mn-ea"/>
              </a:rPr>
              <a:t>으로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   </a:t>
            </a:r>
            <a:r>
              <a:rPr lang="en-US" altLang="ko-KR" sz="2700" dirty="0" err="1" smtClean="0">
                <a:latin typeface="+mn-ea"/>
              </a:rPr>
              <a:t>Flink</a:t>
            </a:r>
            <a:r>
              <a:rPr lang="en-US" altLang="ko-KR" sz="2700" dirty="0" smtClean="0">
                <a:latin typeface="+mn-ea"/>
              </a:rPr>
              <a:t>, Blink </a:t>
            </a:r>
            <a:r>
              <a:rPr lang="ko-KR" altLang="en-US" sz="2700" dirty="0" smtClean="0">
                <a:latin typeface="+mn-ea"/>
              </a:rPr>
              <a:t>값 변경</a:t>
            </a:r>
            <a:r>
              <a:rPr lang="en-US" altLang="ko-KR" sz="2700" dirty="0" smtClean="0">
                <a:latin typeface="+mn-ea"/>
              </a:rPr>
              <a:t> 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Ⅲ.  Source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Ⅲ.  Source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ko-KR" altLang="en-US" sz="3000" dirty="0" smtClean="0">
                <a:latin typeface="+mn-ea"/>
              </a:rPr>
              <a:t>소스의 구성</a:t>
            </a:r>
            <a:endParaRPr lang="en-US" altLang="ko-KR" sz="30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000" dirty="0" smtClean="0">
              <a:latin typeface="+mn-ea"/>
            </a:endParaRPr>
          </a:p>
          <a:p>
            <a:pPr marL="514350" indent="-514350"/>
            <a:r>
              <a:rPr lang="en-US" altLang="ko-KR" dirty="0" err="1" smtClean="0">
                <a:latin typeface="+mn-ea"/>
              </a:rPr>
              <a:t>Struct</a:t>
            </a:r>
            <a:endParaRPr lang="en-US" altLang="ko-KR" dirty="0" smtClean="0">
              <a:latin typeface="+mn-ea"/>
            </a:endParaRPr>
          </a:p>
          <a:p>
            <a:pPr marL="514350" indent="-514350"/>
            <a:endParaRPr lang="en-US" altLang="ko-KR" sz="800" dirty="0" smtClean="0">
              <a:latin typeface="+mn-ea"/>
            </a:endParaRPr>
          </a:p>
          <a:p>
            <a:pPr marL="514350" indent="-514350"/>
            <a:r>
              <a:rPr lang="en-US" altLang="ko-KR" dirty="0" err="1" smtClean="0">
                <a:latin typeface="+mn-ea"/>
              </a:rPr>
              <a:t>OpenProcess</a:t>
            </a:r>
            <a:r>
              <a:rPr lang="en-US" altLang="ko-KR" dirty="0" smtClean="0">
                <a:latin typeface="+mn-ea"/>
              </a:rPr>
              <a:t>()</a:t>
            </a:r>
          </a:p>
          <a:p>
            <a:pPr marL="514350" indent="-514350"/>
            <a:endParaRPr lang="en-US" altLang="ko-KR" sz="800" dirty="0" smtClean="0">
              <a:latin typeface="+mn-ea"/>
            </a:endParaRPr>
          </a:p>
          <a:p>
            <a:pPr marL="514350" indent="-514350"/>
            <a:r>
              <a:rPr lang="en-US" altLang="ko-KR" dirty="0" err="1" smtClean="0">
                <a:latin typeface="+mn-ea"/>
              </a:rPr>
              <a:t>ZwQuerySystemInformation</a:t>
            </a:r>
            <a:r>
              <a:rPr lang="en-US" altLang="ko-KR" dirty="0" smtClean="0">
                <a:latin typeface="+mn-ea"/>
              </a:rPr>
              <a:t>()</a:t>
            </a:r>
          </a:p>
          <a:p>
            <a:pPr marL="514350" indent="-514350"/>
            <a:endParaRPr lang="en-US" altLang="ko-KR" sz="800" dirty="0" smtClean="0">
              <a:latin typeface="+mn-ea"/>
            </a:endParaRPr>
          </a:p>
          <a:p>
            <a:pPr marL="514350" indent="-514350"/>
            <a:r>
              <a:rPr lang="en-US" altLang="ko-KR" dirty="0" err="1" smtClean="0">
                <a:latin typeface="+mn-ea"/>
              </a:rPr>
              <a:t>AdjustTokenPrivileges</a:t>
            </a:r>
            <a:r>
              <a:rPr lang="en-US" altLang="ko-KR" dirty="0" smtClean="0">
                <a:latin typeface="+mn-ea"/>
              </a:rPr>
              <a:t>()</a:t>
            </a:r>
          </a:p>
          <a:p>
            <a:pPr marL="514350" indent="-514350"/>
            <a:endParaRPr lang="en-US" altLang="ko-KR" sz="800" dirty="0" smtClean="0">
              <a:latin typeface="+mn-ea"/>
            </a:endParaRPr>
          </a:p>
          <a:p>
            <a:pPr marL="514350" indent="-514350"/>
            <a:r>
              <a:rPr lang="en-US" altLang="ko-KR" dirty="0" err="1" smtClean="0">
                <a:latin typeface="+mn-ea"/>
              </a:rPr>
              <a:t>ZwSystemDebugControl</a:t>
            </a:r>
            <a:r>
              <a:rPr lang="en-US" altLang="ko-KR" dirty="0" smtClean="0">
                <a:latin typeface="+mn-ea"/>
              </a:rPr>
              <a:t>()</a:t>
            </a:r>
          </a:p>
          <a:p>
            <a:pPr marL="514350" indent="-514350"/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1.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dirty="0" smtClean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AutoNum type="arabicPeriod"/>
            </a:pPr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56548"/>
            <a:ext cx="7128792" cy="2740804"/>
          </a:xfrm>
          <a:prstGeom prst="rect">
            <a:avLst/>
          </a:prstGeom>
        </p:spPr>
      </p:pic>
      <p:pic>
        <p:nvPicPr>
          <p:cNvPr id="9" name="그림 8" descr="_pi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7634397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2.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OpenProcess</a:t>
            </a:r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5139952"/>
          </a:xfrm>
        </p:spPr>
        <p:txBody>
          <a:bodyPr>
            <a:normAutofit/>
          </a:bodyPr>
          <a:lstStyle/>
          <a:p>
            <a:pPr marL="514350" indent="-514350"/>
            <a:r>
              <a:rPr lang="ko-KR" altLang="en-US" sz="2700" dirty="0" smtClean="0">
                <a:latin typeface="+mn-ea"/>
              </a:rPr>
              <a:t>프로세스를 열어야만</a:t>
            </a: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3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   </a:t>
            </a:r>
            <a:r>
              <a:rPr lang="ko-KR" altLang="en-US" sz="2700" dirty="0" smtClean="0">
                <a:latin typeface="+mn-ea"/>
              </a:rPr>
              <a:t>프로세스 핸들이 시스템에 </a:t>
            </a:r>
            <a:r>
              <a:rPr lang="ko-KR" altLang="en-US" sz="2700" dirty="0" err="1" smtClean="0">
                <a:latin typeface="+mn-ea"/>
              </a:rPr>
              <a:t>로드된다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700" dirty="0" err="1" smtClean="0">
                <a:latin typeface="+mn-ea"/>
              </a:rPr>
              <a:t>OpenProcess</a:t>
            </a:r>
            <a:r>
              <a:rPr lang="en-US" altLang="ko-KR" sz="2700" dirty="0" smtClean="0">
                <a:latin typeface="+mn-ea"/>
              </a:rPr>
              <a:t>(</a:t>
            </a: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DWORD </a:t>
            </a:r>
            <a:r>
              <a:rPr lang="en-US" altLang="ko-KR" sz="2700" dirty="0" err="1" smtClean="0">
                <a:latin typeface="+mn-ea"/>
              </a:rPr>
              <a:t>dwDesiredAccess</a:t>
            </a:r>
            <a:r>
              <a:rPr lang="en-US" altLang="ko-KR" sz="2700" dirty="0" smtClean="0">
                <a:latin typeface="+mn-ea"/>
              </a:rPr>
              <a:t>,  // access flag</a:t>
            </a: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BOOL </a:t>
            </a:r>
            <a:r>
              <a:rPr lang="en-US" altLang="ko-KR" sz="2700" dirty="0" err="1" smtClean="0">
                <a:latin typeface="+mn-ea"/>
              </a:rPr>
              <a:t>bInheritHandle</a:t>
            </a:r>
            <a:r>
              <a:rPr lang="en-US" altLang="ko-KR" sz="2700" dirty="0" smtClean="0">
                <a:latin typeface="+mn-ea"/>
              </a:rPr>
              <a:t>, // handle inheritance flag</a:t>
            </a: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DWORD </a:t>
            </a:r>
            <a:r>
              <a:rPr lang="en-US" altLang="ko-KR" sz="2700" dirty="0" err="1" smtClean="0">
                <a:latin typeface="+mn-ea"/>
              </a:rPr>
              <a:t>dwProcessId</a:t>
            </a:r>
            <a:r>
              <a:rPr lang="en-US" altLang="ko-KR" sz="2700" dirty="0" smtClean="0">
                <a:latin typeface="+mn-ea"/>
              </a:rPr>
              <a:t>  // Process identifier</a:t>
            </a: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); </a:t>
            </a:r>
          </a:p>
          <a:p>
            <a:pPr marL="514350" indent="-514350">
              <a:buNone/>
            </a:pPr>
            <a:endParaRPr lang="en-US" altLang="ko-KR" sz="8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800" dirty="0" err="1" smtClean="0"/>
              <a:t>OpenProcess</a:t>
            </a:r>
            <a:r>
              <a:rPr lang="en-US" altLang="ko-KR" sz="2800" dirty="0" smtClean="0"/>
              <a:t>(PROCESS_QUERY_INFORMATION, 0, </a:t>
            </a:r>
            <a:r>
              <a:rPr lang="en-US" altLang="ko-KR" sz="2800" dirty="0" err="1" smtClean="0"/>
              <a:t>dwProcessId</a:t>
            </a:r>
            <a:r>
              <a:rPr lang="en-US" altLang="ko-KR" sz="2800" dirty="0" smtClean="0"/>
              <a:t>);</a:t>
            </a:r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3.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ZwQuerySystemInformation</a:t>
            </a:r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39952"/>
          </a:xfrm>
        </p:spPr>
        <p:txBody>
          <a:bodyPr>
            <a:normAutofit/>
          </a:bodyPr>
          <a:lstStyle/>
          <a:p>
            <a:pPr marL="514350" indent="-514350"/>
            <a:r>
              <a:rPr lang="ko-KR" altLang="en-US" sz="2700" dirty="0" smtClean="0">
                <a:latin typeface="+mn-ea"/>
              </a:rPr>
              <a:t>시스템에 </a:t>
            </a:r>
            <a:r>
              <a:rPr lang="ko-KR" altLang="en-US" sz="2700" dirty="0" err="1" smtClean="0">
                <a:latin typeface="+mn-ea"/>
              </a:rPr>
              <a:t>로드된</a:t>
            </a:r>
            <a:r>
              <a:rPr lang="ko-KR" altLang="en-US" sz="2700" dirty="0" smtClean="0">
                <a:latin typeface="+mn-ea"/>
              </a:rPr>
              <a:t> 모든 핸들의 정보를 조사하여</a:t>
            </a: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8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    EPROCESS </a:t>
            </a:r>
            <a:r>
              <a:rPr lang="ko-KR" altLang="en-US" sz="2700" dirty="0" smtClean="0">
                <a:latin typeface="+mn-ea"/>
              </a:rPr>
              <a:t>구조체의 주소를 얻는다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6" name="그림 5" descr="_pi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852936"/>
            <a:ext cx="805012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3.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ZwQuerySystemInformation</a:t>
            </a:r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399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060848"/>
            <a:ext cx="777871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52928" cy="2952328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latin typeface="FrankRuehl" pitchFamily="34" charset="-79"/>
                <a:cs typeface="FrankRuehl" pitchFamily="34" charset="-79"/>
              </a:rPr>
              <a:t>EPROCESS  </a:t>
            </a:r>
            <a:r>
              <a:rPr lang="en-US" altLang="ko-KR" sz="4800" dirty="0" err="1" smtClean="0">
                <a:latin typeface="FrankRuehl" pitchFamily="34" charset="-79"/>
                <a:ea typeface="HY신명조" pitchFamily="18" charset="-127"/>
                <a:cs typeface="FrankRuehl" pitchFamily="34" charset="-79"/>
              </a:rPr>
              <a:t>Struct</a:t>
            </a:r>
            <a:r>
              <a:rPr lang="en-US" altLang="ko-KR" dirty="0" smtClean="0">
                <a:latin typeface="HY신명조" pitchFamily="18" charset="-127"/>
                <a:ea typeface="HY신명조" pitchFamily="18" charset="-127"/>
                <a:cs typeface="FrankRuehl" pitchFamily="34" charset="-79"/>
              </a:rPr>
              <a:t> </a:t>
            </a:r>
            <a:r>
              <a:rPr lang="ko-KR" altLang="en-US" b="1" dirty="0" smtClean="0">
                <a:latin typeface="HY신명조" pitchFamily="18" charset="-127"/>
                <a:ea typeface="HY신명조" pitchFamily="18" charset="-127"/>
                <a:cs typeface="FrankRuehl" pitchFamily="34" charset="-79"/>
              </a:rPr>
              <a:t>를 이용한</a:t>
            </a:r>
            <a:r>
              <a:rPr lang="en-US" altLang="ko-KR" sz="4800" dirty="0" smtClean="0">
                <a:latin typeface="FrankRuehl" pitchFamily="34" charset="-79"/>
                <a:cs typeface="FrankRuehl" pitchFamily="34" charset="-79"/>
              </a:rPr>
              <a:t/>
            </a:r>
            <a:br>
              <a:rPr lang="en-US" altLang="ko-KR" sz="4800" dirty="0" smtClean="0">
                <a:latin typeface="FrankRuehl" pitchFamily="34" charset="-79"/>
                <a:cs typeface="FrankRuehl" pitchFamily="34" charset="-79"/>
              </a:rPr>
            </a:br>
            <a:r>
              <a:rPr lang="en-US" altLang="ko-KR" sz="4800" dirty="0" smtClean="0">
                <a:latin typeface="FrankRuehl" pitchFamily="34" charset="-79"/>
                <a:cs typeface="FrankRuehl" pitchFamily="34" charset="-79"/>
              </a:rPr>
              <a:t>Process Hide</a:t>
            </a:r>
            <a:endParaRPr lang="ko-KR" altLang="en-US" sz="4800" dirty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5301208"/>
            <a:ext cx="8229600" cy="5369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2000" dirty="0" smtClean="0"/>
              <a:t>김종민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dakuo</a:t>
            </a:r>
            <a:r>
              <a:rPr lang="en-US" altLang="ko-KR" sz="2000" dirty="0" smtClean="0"/>
              <a:t>) /                 </a:t>
            </a:r>
            <a:r>
              <a:rPr lang="ko-KR" altLang="en-US" sz="2000" dirty="0" smtClean="0"/>
              <a:t>회장</a:t>
            </a:r>
            <a:endParaRPr lang="en-US" altLang="ko-KR" sz="2000" dirty="0" smtClean="0"/>
          </a:p>
          <a:p>
            <a:pPr algn="ctr">
              <a:buNone/>
            </a:pPr>
            <a:r>
              <a:rPr lang="en-US" altLang="ko-KR" sz="2000" dirty="0" smtClean="0"/>
              <a:t>hkdakuo@gmail.com</a:t>
            </a:r>
            <a:endParaRPr lang="ko-KR" altLang="en-US" sz="2000" dirty="0"/>
          </a:p>
        </p:txBody>
      </p:sp>
      <p:pic>
        <p:nvPicPr>
          <p:cNvPr id="4" name="그림 3" descr="배경투명(흑백)수정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301208"/>
            <a:ext cx="131662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4.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AdjustTokenPrivileges</a:t>
            </a:r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39952"/>
          </a:xfrm>
        </p:spPr>
        <p:txBody>
          <a:bodyPr>
            <a:normAutofit/>
          </a:bodyPr>
          <a:lstStyle/>
          <a:p>
            <a:pPr marL="514350" indent="-514350"/>
            <a:r>
              <a:rPr lang="ko-KR" altLang="en-US" sz="2700" dirty="0" smtClean="0">
                <a:latin typeface="+mn-ea"/>
              </a:rPr>
              <a:t>가상 메모리에 </a:t>
            </a:r>
            <a:r>
              <a:rPr lang="en-US" altLang="ko-KR" sz="2700" dirty="0" smtClean="0">
                <a:latin typeface="+mn-ea"/>
              </a:rPr>
              <a:t>R/W </a:t>
            </a:r>
            <a:r>
              <a:rPr lang="ko-KR" altLang="en-US" sz="2700" dirty="0" smtClean="0">
                <a:latin typeface="+mn-ea"/>
              </a:rPr>
              <a:t>할 수 있는 권한을 얻는다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58" y="2132856"/>
            <a:ext cx="842501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5.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ZwSystemDebugControl</a:t>
            </a:r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39952"/>
          </a:xfrm>
        </p:spPr>
        <p:txBody>
          <a:bodyPr>
            <a:normAutofit/>
          </a:bodyPr>
          <a:lstStyle/>
          <a:p>
            <a:pPr marL="514350" indent="-514350"/>
            <a:r>
              <a:rPr lang="ko-KR" altLang="en-US" sz="2700" dirty="0" smtClean="0">
                <a:latin typeface="+mn-ea"/>
              </a:rPr>
              <a:t>가상 메모리에 접근하여 값을 변경한다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8" name="그림 7" descr="_pic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679" y="2348880"/>
            <a:ext cx="790676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5. 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ZwSystemDebugControl</a:t>
            </a:r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()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399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6" name="그림 5" descr="_pic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741682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6.  Final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3995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ko-KR" sz="2700" dirty="0" err="1" smtClean="0">
                <a:latin typeface="+mn-ea"/>
              </a:rPr>
              <a:t>Flink</a:t>
            </a:r>
            <a:r>
              <a:rPr lang="en-US" altLang="ko-KR" sz="2700" dirty="0" smtClean="0">
                <a:latin typeface="+mn-ea"/>
              </a:rPr>
              <a:t>, Blink </a:t>
            </a:r>
            <a:r>
              <a:rPr lang="ko-KR" altLang="en-US" sz="2700" dirty="0" smtClean="0">
                <a:latin typeface="+mn-ea"/>
              </a:rPr>
              <a:t>값 변경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None/>
            </a:pPr>
            <a:endParaRPr lang="en-US" altLang="ko-KR" sz="15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76872"/>
            <a:ext cx="770545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Ⅳ.  Execute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6" name="그림 5" descr="_pic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552728" cy="50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Ⅳ.  Execute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678536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Ⅳ.  Execute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84784"/>
            <a:ext cx="460851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Ⅳ.  Execute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8" name="그림 7" descr="_pic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00808"/>
            <a:ext cx="7806701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+ Bonus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20480"/>
          </a:xfrm>
        </p:spPr>
        <p:txBody>
          <a:bodyPr>
            <a:normAutofit/>
          </a:bodyPr>
          <a:lstStyle/>
          <a:p>
            <a:pPr marL="514350" indent="-514350"/>
            <a:r>
              <a:rPr lang="ko-KR" altLang="en-US" sz="2700" dirty="0" smtClean="0">
                <a:latin typeface="+mn-ea"/>
              </a:rPr>
              <a:t>마찬가지 방법으로 숨겼던 프로세스를</a:t>
            </a: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800" dirty="0" smtClean="0">
              <a:latin typeface="+mn-ea"/>
            </a:endParaRPr>
          </a:p>
          <a:p>
            <a:pPr marL="514350" indent="-514350">
              <a:buNone/>
            </a:pPr>
            <a:r>
              <a:rPr lang="ko-KR" altLang="en-US" sz="2700" dirty="0" smtClean="0">
                <a:latin typeface="+mn-ea"/>
              </a:rPr>
              <a:t>     보이게 할 수 있다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758184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+ Bonus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96785"/>
            <a:ext cx="6120680" cy="5100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3600" dirty="0" smtClean="0">
                <a:latin typeface="FrankRuehl" pitchFamily="34" charset="-79"/>
                <a:cs typeface="FrankRuehl" pitchFamily="34" charset="-79"/>
              </a:rPr>
              <a:t>Ⅰ.  Idea</a:t>
            </a:r>
          </a:p>
          <a:p>
            <a:pPr>
              <a:buNone/>
            </a:pPr>
            <a:endParaRPr lang="en-US" altLang="ko-KR" sz="3600" dirty="0" smtClean="0">
              <a:latin typeface="FrankRuehl" pitchFamily="34" charset="-79"/>
              <a:cs typeface="FrankRuehl" pitchFamily="34" charset="-79"/>
            </a:endParaRPr>
          </a:p>
          <a:p>
            <a:pPr>
              <a:buNone/>
            </a:pPr>
            <a:r>
              <a:rPr lang="en-US" altLang="ko-KR" sz="3600" dirty="0" smtClean="0">
                <a:latin typeface="FrankRuehl" pitchFamily="34" charset="-79"/>
                <a:cs typeface="FrankRuehl" pitchFamily="34" charset="-79"/>
              </a:rPr>
              <a:t>Ⅱ.  EPROCESS </a:t>
            </a:r>
            <a:r>
              <a:rPr lang="en-US" altLang="ko-KR" sz="3600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sz="3600" dirty="0" smtClean="0">
              <a:latin typeface="FrankRuehl" pitchFamily="34" charset="-79"/>
              <a:cs typeface="FrankRuehl" pitchFamily="34" charset="-79"/>
            </a:endParaRPr>
          </a:p>
          <a:p>
            <a:pPr>
              <a:buNone/>
            </a:pPr>
            <a:endParaRPr lang="en-US" altLang="ko-KR" sz="3600" dirty="0" smtClean="0">
              <a:latin typeface="FrankRuehl" pitchFamily="34" charset="-79"/>
              <a:cs typeface="FrankRuehl" pitchFamily="34" charset="-79"/>
            </a:endParaRPr>
          </a:p>
          <a:p>
            <a:pPr>
              <a:buNone/>
            </a:pPr>
            <a:r>
              <a:rPr lang="en-US" altLang="ko-KR" sz="3600" dirty="0" smtClean="0">
                <a:latin typeface="FrankRuehl" pitchFamily="34" charset="-79"/>
                <a:cs typeface="FrankRuehl" pitchFamily="34" charset="-79"/>
              </a:rPr>
              <a:t>Ⅲ.  Source</a:t>
            </a:r>
          </a:p>
          <a:p>
            <a:pPr>
              <a:buNone/>
            </a:pPr>
            <a:endParaRPr lang="en-US" altLang="ko-KR" sz="3600" dirty="0" smtClean="0">
              <a:latin typeface="FrankRuehl" pitchFamily="34" charset="-79"/>
              <a:cs typeface="FrankRuehl" pitchFamily="34" charset="-79"/>
            </a:endParaRPr>
          </a:p>
          <a:p>
            <a:pPr>
              <a:buNone/>
            </a:pPr>
            <a:r>
              <a:rPr lang="en-US" altLang="ko-KR" sz="3600" dirty="0" smtClean="0">
                <a:latin typeface="FrankRuehl" pitchFamily="34" charset="-79"/>
                <a:cs typeface="FrankRuehl" pitchFamily="34" charset="-79"/>
              </a:rPr>
              <a:t>Ⅳ.  Execute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Ruehl" pitchFamily="34" charset="-79"/>
                <a:ea typeface="+mj-ea"/>
                <a:cs typeface="FrankRuehl" pitchFamily="34" charset="-79"/>
              </a:rPr>
              <a:t>Contents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+ Bonus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7" name="그림 6" descr="_pic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2257"/>
            <a:ext cx="6480720" cy="5399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+ Bonus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8" name="그림 7" descr="_pic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19397"/>
            <a:ext cx="6264696" cy="500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Environment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4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sz="3300" dirty="0" smtClean="0">
                <a:latin typeface="+mn-ea"/>
              </a:rPr>
              <a:t>본 문서는 </a:t>
            </a:r>
            <a:r>
              <a:rPr lang="en-US" altLang="ko-KR" sz="3300" dirty="0" smtClean="0">
                <a:latin typeface="+mn-ea"/>
              </a:rPr>
              <a:t>XP </a:t>
            </a:r>
            <a:r>
              <a:rPr lang="ko-KR" altLang="en-US" sz="3300" dirty="0" smtClean="0">
                <a:latin typeface="+mn-ea"/>
              </a:rPr>
              <a:t>환경에서 작성하였습니다</a:t>
            </a:r>
            <a:r>
              <a:rPr lang="en-US" altLang="ko-KR" sz="3300" dirty="0" smtClean="0">
                <a:latin typeface="+mn-ea"/>
              </a:rPr>
              <a:t>.</a:t>
            </a:r>
          </a:p>
          <a:p>
            <a:pPr marL="514350" indent="-514350">
              <a:buAutoNum type="arabicPeriod"/>
            </a:pPr>
            <a:endParaRPr lang="en-US" altLang="ko-KR" sz="1500" dirty="0" smtClean="0">
              <a:latin typeface="+mn-ea"/>
            </a:endParaRPr>
          </a:p>
          <a:p>
            <a:pPr marL="514350" indent="-514350">
              <a:buAutoNum type="arabicPeriod"/>
            </a:pPr>
            <a:r>
              <a:rPr lang="ko-KR" altLang="en-US" sz="3300" dirty="0" smtClean="0">
                <a:latin typeface="+mn-ea"/>
              </a:rPr>
              <a:t>문서작성일 </a:t>
            </a:r>
            <a:r>
              <a:rPr lang="en-US" altLang="ko-KR" sz="3300" dirty="0" smtClean="0">
                <a:latin typeface="+mn-ea"/>
              </a:rPr>
              <a:t>: 2011. 1. 02</a:t>
            </a: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Ⅰ.  Idea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Font typeface="Symbol"/>
              <a:buChar char="Þ"/>
            </a:pPr>
            <a:r>
              <a:rPr lang="ko-KR" altLang="en-US" sz="2700" dirty="0" smtClean="0">
                <a:latin typeface="+mn-ea"/>
              </a:rPr>
              <a:t>프로세스 목록확인 </a:t>
            </a:r>
            <a:r>
              <a:rPr lang="en-US" altLang="ko-KR" sz="2700" dirty="0" smtClean="0">
                <a:latin typeface="+mn-ea"/>
              </a:rPr>
              <a:t>: </a:t>
            </a:r>
            <a:r>
              <a:rPr lang="en-US" altLang="ko-KR" sz="2700" dirty="0" err="1" smtClean="0">
                <a:latin typeface="+mn-ea"/>
              </a:rPr>
              <a:t>taskmgr</a:t>
            </a:r>
            <a:r>
              <a:rPr lang="en-US" altLang="ko-KR" sz="2700" dirty="0" smtClean="0">
                <a:latin typeface="+mn-ea"/>
              </a:rPr>
              <a:t> (</a:t>
            </a:r>
            <a:r>
              <a:rPr lang="ko-KR" altLang="en-US" sz="2700" dirty="0" smtClean="0">
                <a:latin typeface="+mn-ea"/>
              </a:rPr>
              <a:t>작업관리자</a:t>
            </a:r>
            <a:r>
              <a:rPr lang="en-US" altLang="ko-KR" sz="2700" dirty="0" smtClean="0">
                <a:latin typeface="+mn-ea"/>
              </a:rPr>
              <a:t>)</a:t>
            </a:r>
          </a:p>
          <a:p>
            <a:pPr marL="514350" indent="-514350">
              <a:buFont typeface="Symbol"/>
              <a:buChar char="Þ"/>
            </a:pPr>
            <a:endParaRPr lang="en-US" altLang="ko-KR" sz="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>
              <a:buFont typeface="Symbol"/>
              <a:buChar char="Þ"/>
            </a:pPr>
            <a:r>
              <a:rPr lang="ko-KR" altLang="en-US" sz="2700" dirty="0" smtClean="0">
                <a:latin typeface="+mn-ea"/>
              </a:rPr>
              <a:t>프로세스 목록에서 </a:t>
            </a:r>
            <a:r>
              <a:rPr lang="ko-KR" altLang="en-US" sz="2700" dirty="0" err="1" smtClean="0">
                <a:latin typeface="+mn-ea"/>
              </a:rPr>
              <a:t>타겟</a:t>
            </a:r>
            <a:r>
              <a:rPr lang="ko-KR" altLang="en-US" sz="2700" dirty="0" smtClean="0">
                <a:latin typeface="+mn-ea"/>
              </a:rPr>
              <a:t> 프로세스를 지운다</a:t>
            </a:r>
            <a:r>
              <a:rPr lang="en-US" altLang="ko-KR" sz="2700" dirty="0" smtClean="0">
                <a:latin typeface="+mn-ea"/>
              </a:rPr>
              <a:t>.</a:t>
            </a:r>
            <a:endParaRPr lang="en-US" altLang="ko-KR" sz="800" dirty="0" smtClean="0">
              <a:latin typeface="+mn-ea"/>
            </a:endParaRPr>
          </a:p>
          <a:p>
            <a:pPr marL="514350" indent="-514350" algn="r">
              <a:buNone/>
            </a:pPr>
            <a:endParaRPr lang="en-US" altLang="ko-KR" sz="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 algn="r">
              <a:buFont typeface="Wingdings" pitchFamily="2" charset="2"/>
              <a:buChar char="Ø"/>
            </a:pPr>
            <a:r>
              <a:rPr lang="en-US" altLang="ko-KR" sz="2700" dirty="0" smtClean="0">
                <a:latin typeface="+mn-ea"/>
              </a:rPr>
              <a:t>Windows</a:t>
            </a:r>
            <a:r>
              <a:rPr lang="ko-KR" altLang="en-US" sz="2700" dirty="0" smtClean="0">
                <a:latin typeface="+mn-ea"/>
              </a:rPr>
              <a:t>는 프로세스 구조체로 프로세스를 관리</a:t>
            </a:r>
            <a:r>
              <a:rPr lang="en-US" altLang="ko-KR" sz="800" dirty="0" smtClean="0">
                <a:latin typeface="+mn-ea"/>
              </a:rPr>
              <a:t>                                                                                                                       </a:t>
            </a:r>
            <a:r>
              <a:rPr lang="en-US" altLang="ko-KR" sz="2700" dirty="0" smtClean="0">
                <a:latin typeface="+mn-ea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US" altLang="ko-KR" sz="2000" dirty="0" smtClean="0">
                <a:latin typeface="FrankRuehl" pitchFamily="34" charset="-79"/>
                <a:ea typeface="HY신명조" pitchFamily="18" charset="-127"/>
                <a:cs typeface="FrankRuehl" pitchFamily="34" charset="-79"/>
              </a:rPr>
              <a:t>(EPROCESS </a:t>
            </a:r>
            <a:r>
              <a:rPr lang="en-US" altLang="ko-KR" sz="2000" dirty="0" err="1" smtClean="0">
                <a:latin typeface="FrankRuehl" pitchFamily="34" charset="-79"/>
                <a:ea typeface="HY신명조" pitchFamily="18" charset="-127"/>
                <a:cs typeface="FrankRuehl" pitchFamily="34" charset="-79"/>
              </a:rPr>
              <a:t>Struct</a:t>
            </a:r>
            <a:r>
              <a:rPr lang="en-US" altLang="ko-KR" sz="2000" dirty="0" smtClean="0">
                <a:latin typeface="FrankRuehl" pitchFamily="34" charset="-79"/>
                <a:ea typeface="HY신명조" pitchFamily="18" charset="-127"/>
                <a:cs typeface="FrankRuehl" pitchFamily="34" charset="-79"/>
              </a:rPr>
              <a:t>)</a:t>
            </a:r>
          </a:p>
          <a:p>
            <a:pPr marL="514350" indent="-514350" algn="r">
              <a:buFont typeface="Wingdings" pitchFamily="2" charset="2"/>
              <a:buChar char="Ø"/>
            </a:pPr>
            <a:r>
              <a:rPr lang="ko-KR" altLang="en-US" sz="2700" dirty="0" smtClean="0">
                <a:latin typeface="+mn-ea"/>
              </a:rPr>
              <a:t>프로세스들은 </a:t>
            </a:r>
            <a:r>
              <a:rPr lang="en-US" altLang="ko-KR" sz="2700" dirty="0" smtClean="0">
                <a:latin typeface="+mn-ea"/>
              </a:rPr>
              <a:t>Double Linked List </a:t>
            </a:r>
            <a:r>
              <a:rPr lang="ko-KR" altLang="en-US" sz="2700" dirty="0" smtClean="0">
                <a:latin typeface="+mn-ea"/>
              </a:rPr>
              <a:t>로 이루어짐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Font typeface="Symbol"/>
              <a:buChar char="Þ"/>
            </a:pPr>
            <a:endParaRPr lang="en-US" altLang="ko-KR" sz="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 algn="r">
              <a:buFont typeface="Wingdings" pitchFamily="2" charset="2"/>
              <a:buChar char="Ø"/>
            </a:pPr>
            <a:r>
              <a:rPr lang="ko-KR" altLang="en-US" sz="2700" dirty="0" err="1" smtClean="0">
                <a:latin typeface="+mn-ea"/>
              </a:rPr>
              <a:t>타겟</a:t>
            </a:r>
            <a:r>
              <a:rPr lang="ko-KR" altLang="en-US" sz="2700" dirty="0" smtClean="0">
                <a:latin typeface="+mn-ea"/>
              </a:rPr>
              <a:t> 프로세스의 리스트를 연결에서 끊는다</a:t>
            </a:r>
            <a:r>
              <a:rPr lang="en-US" altLang="ko-KR" sz="2700" dirty="0" smtClean="0">
                <a:latin typeface="+mn-ea"/>
              </a:rPr>
              <a:t>.</a:t>
            </a:r>
          </a:p>
          <a:p>
            <a:pPr marL="514350" indent="-514350">
              <a:buFont typeface="Symbol"/>
              <a:buChar char="Þ"/>
            </a:pPr>
            <a:endParaRPr lang="en-US" altLang="ko-KR" sz="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>
              <a:buFont typeface="Symbol"/>
              <a:buChar char="Þ"/>
            </a:pPr>
            <a:r>
              <a:rPr lang="en-US" altLang="ko-KR" sz="2700" dirty="0" smtClean="0">
                <a:latin typeface="+mn-ea"/>
              </a:rPr>
              <a:t>Hide Success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Ⅰ.  Idea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8" name="내용 개체 틀 7" descr="_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412775"/>
            <a:ext cx="4968552" cy="5183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Ⅰ.  Idea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4355976" y="357301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내용 개체 틀 11" descr="_pic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484784"/>
            <a:ext cx="5400600" cy="2080333"/>
          </a:xfrm>
        </p:spPr>
      </p:pic>
      <p:pic>
        <p:nvPicPr>
          <p:cNvPr id="13" name="그림 12" descr="_pic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365104"/>
            <a:ext cx="5367727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Ⅰ.  Idea</a:t>
            </a: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pic>
        <p:nvPicPr>
          <p:cNvPr id="8" name="내용 개체 틀 7" descr="_pic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496996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Ⅱ.  EPROCESS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dirty="0" smtClean="0"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3732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EPROCESS </a:t>
            </a:r>
            <a:r>
              <a:rPr lang="en-US" altLang="ko-KR" sz="2700" dirty="0" err="1" smtClean="0">
                <a:latin typeface="+mn-ea"/>
              </a:rPr>
              <a:t>Struct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800" dirty="0" smtClean="0">
              <a:latin typeface="+mn-ea"/>
            </a:endParaRPr>
          </a:p>
          <a:p>
            <a:pPr marL="514350" indent="-514350"/>
            <a:r>
              <a:rPr lang="en-US" altLang="ko-KR" sz="2700" dirty="0" smtClean="0">
                <a:latin typeface="+mn-ea"/>
              </a:rPr>
              <a:t>Windows </a:t>
            </a:r>
            <a:r>
              <a:rPr lang="ko-KR" altLang="en-US" sz="2700" dirty="0" smtClean="0">
                <a:latin typeface="+mn-ea"/>
              </a:rPr>
              <a:t>에서는 </a:t>
            </a:r>
            <a:r>
              <a:rPr lang="en-US" altLang="ko-KR" sz="2700" dirty="0" smtClean="0">
                <a:latin typeface="+mn-ea"/>
              </a:rPr>
              <a:t>EPROCESS </a:t>
            </a:r>
            <a:r>
              <a:rPr lang="ko-KR" altLang="en-US" sz="2700" dirty="0" smtClean="0">
                <a:latin typeface="+mn-ea"/>
              </a:rPr>
              <a:t>구조체를</a:t>
            </a: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500" dirty="0" smtClean="0">
              <a:latin typeface="+mn-ea"/>
            </a:endParaRPr>
          </a:p>
          <a:p>
            <a:pPr marL="514350" indent="-514350">
              <a:buNone/>
            </a:pPr>
            <a:r>
              <a:rPr lang="en-US" altLang="ko-KR" sz="2700" dirty="0" smtClean="0">
                <a:latin typeface="+mn-ea"/>
              </a:rPr>
              <a:t>      </a:t>
            </a:r>
            <a:r>
              <a:rPr lang="ko-KR" altLang="en-US" sz="2700" dirty="0" smtClean="0">
                <a:latin typeface="+mn-ea"/>
              </a:rPr>
              <a:t>사용하여 프로세스를 표현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1000" dirty="0" smtClean="0">
              <a:latin typeface="+mn-ea"/>
            </a:endParaRPr>
          </a:p>
          <a:p>
            <a:pPr marL="514350" indent="-514350"/>
            <a:r>
              <a:rPr lang="ko-KR" altLang="en-US" sz="2700" dirty="0" smtClean="0">
                <a:latin typeface="+mn-ea"/>
              </a:rPr>
              <a:t>프로세스 관리에 유용한 멤버 변수를 포함</a:t>
            </a: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1000" dirty="0" smtClean="0">
              <a:latin typeface="+mn-ea"/>
            </a:endParaRPr>
          </a:p>
          <a:p>
            <a:pPr marL="514350" indent="-514350"/>
            <a:r>
              <a:rPr lang="en-US" altLang="ko-KR" sz="2700" dirty="0" smtClean="0">
                <a:latin typeface="+mn-ea"/>
              </a:rPr>
              <a:t>Kernel </a:t>
            </a:r>
            <a:r>
              <a:rPr lang="ko-KR" altLang="en-US" sz="2700" dirty="0" smtClean="0">
                <a:latin typeface="+mn-ea"/>
              </a:rPr>
              <a:t>영역에 존재</a:t>
            </a:r>
            <a:endParaRPr lang="en-US" altLang="ko-KR" sz="2700" dirty="0" smtClean="0">
              <a:latin typeface="+mn-ea"/>
            </a:endParaRPr>
          </a:p>
          <a:p>
            <a:pPr marL="514350" indent="-514350"/>
            <a:endParaRPr lang="en-US" altLang="ko-KR" sz="1000" dirty="0" smtClean="0">
              <a:latin typeface="+mn-ea"/>
            </a:endParaRPr>
          </a:p>
          <a:p>
            <a:pPr marL="514350" indent="-514350"/>
            <a:r>
              <a:rPr lang="en-US" altLang="ko-KR" sz="2700" dirty="0" err="1" smtClean="0">
                <a:latin typeface="+mn-ea"/>
              </a:rPr>
              <a:t>WinDbg</a:t>
            </a:r>
            <a:r>
              <a:rPr lang="en-US" altLang="ko-KR" sz="2700" dirty="0" smtClean="0">
                <a:latin typeface="+mn-ea"/>
              </a:rPr>
              <a:t> </a:t>
            </a:r>
            <a:r>
              <a:rPr lang="ko-KR" altLang="en-US" sz="2700" dirty="0" smtClean="0">
                <a:latin typeface="+mn-ea"/>
              </a:rPr>
              <a:t>에서 </a:t>
            </a:r>
            <a:r>
              <a:rPr lang="en-US" altLang="ko-KR" sz="2700" dirty="0" err="1" smtClean="0">
                <a:latin typeface="+mn-ea"/>
              </a:rPr>
              <a:t>dt</a:t>
            </a:r>
            <a:r>
              <a:rPr lang="en-US" altLang="ko-KR" sz="2700" dirty="0" smtClean="0">
                <a:latin typeface="+mn-ea"/>
              </a:rPr>
              <a:t> _</a:t>
            </a:r>
            <a:r>
              <a:rPr lang="en-US" altLang="ko-KR" sz="2700" dirty="0" err="1" smtClean="0">
                <a:latin typeface="+mn-ea"/>
              </a:rPr>
              <a:t>eprocess</a:t>
            </a:r>
            <a:r>
              <a:rPr lang="en-US" altLang="ko-KR" sz="2700" dirty="0" smtClean="0">
                <a:latin typeface="+mn-ea"/>
              </a:rPr>
              <a:t> </a:t>
            </a:r>
            <a:r>
              <a:rPr lang="ko-KR" altLang="en-US" sz="2700" dirty="0" smtClean="0">
                <a:latin typeface="+mn-ea"/>
              </a:rPr>
              <a:t>명령으로 확인 가능</a:t>
            </a:r>
            <a:endParaRPr lang="en-US" altLang="ko-KR" sz="2700" dirty="0" smtClean="0">
              <a:latin typeface="+mn-ea"/>
            </a:endParaRPr>
          </a:p>
          <a:p>
            <a:pPr marL="514350" indent="-514350">
              <a:buNone/>
            </a:pPr>
            <a:endParaRPr lang="en-US" altLang="ko-KR" sz="2700" dirty="0" smtClean="0">
              <a:latin typeface="+mn-ea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l"/>
            <a:r>
              <a:rPr lang="en-US" altLang="ko-KR" dirty="0" smtClean="0">
                <a:latin typeface="FrankRuehl" pitchFamily="34" charset="-79"/>
                <a:cs typeface="FrankRuehl" pitchFamily="34" charset="-79"/>
              </a:rPr>
              <a:t>Ⅱ.  EPROCESS </a:t>
            </a:r>
            <a:r>
              <a:rPr lang="en-US" altLang="ko-KR" dirty="0" err="1" smtClean="0">
                <a:latin typeface="FrankRuehl" pitchFamily="34" charset="-79"/>
                <a:cs typeface="FrankRuehl" pitchFamily="34" charset="-79"/>
              </a:rPr>
              <a:t>Struct</a:t>
            </a:r>
            <a:endParaRPr lang="en-US" altLang="ko-KR" dirty="0" smtClean="0"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4" name="Picture 8" descr="C:\Program Files\Microsoft Office\MEDIA\OFFICE12\Lines\BD10289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20880" cy="132015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95536" y="188640"/>
            <a:ext cx="8064896" cy="1143000"/>
          </a:xfrm>
          <a:prstGeom prst="rect">
            <a:avLst/>
          </a:prstGeom>
          <a:ln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Ruehl" pitchFamily="34" charset="-79"/>
              <a:ea typeface="+mj-ea"/>
              <a:cs typeface="FrankRuehl" pitchFamily="34" charset="-79"/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12" name="그림 11" descr="_pi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3"/>
            <a:ext cx="7443626" cy="489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419</Words>
  <Application>Microsoft Office PowerPoint</Application>
  <PresentationFormat>화면 슬라이드 쇼(4:3)</PresentationFormat>
  <Paragraphs>161</Paragraphs>
  <Slides>34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Dakuo’s Lecture</vt:lpstr>
      <vt:lpstr>EPROCESS  Struct 를 이용한 Process Hide</vt:lpstr>
      <vt:lpstr>슬라이드 3</vt:lpstr>
      <vt:lpstr>Ⅰ.  Idea</vt:lpstr>
      <vt:lpstr>Ⅰ.  Idea</vt:lpstr>
      <vt:lpstr>Ⅰ.  Idea</vt:lpstr>
      <vt:lpstr>Ⅰ.  Idea</vt:lpstr>
      <vt:lpstr>Ⅱ.  EPROCESS Struct</vt:lpstr>
      <vt:lpstr>Ⅱ.  EPROCESS Struct</vt:lpstr>
      <vt:lpstr>Ⅱ.  EPROCESS Struct</vt:lpstr>
      <vt:lpstr>Ⅱ.  EPROCESS Struct</vt:lpstr>
      <vt:lpstr>Ⅱ.  EPROCESS Struct</vt:lpstr>
      <vt:lpstr>Ⅲ.  Source</vt:lpstr>
      <vt:lpstr>Ⅲ.  Source</vt:lpstr>
      <vt:lpstr>Ⅲ.  Source</vt:lpstr>
      <vt:lpstr>1.  Struct</vt:lpstr>
      <vt:lpstr>2.  OpenProcess()</vt:lpstr>
      <vt:lpstr>3.  ZwQuerySystemInformation()</vt:lpstr>
      <vt:lpstr>3.  ZwQuerySystemInformation()</vt:lpstr>
      <vt:lpstr>4.  AdjustTokenPrivileges()</vt:lpstr>
      <vt:lpstr>5.  ZwSystemDebugControl()</vt:lpstr>
      <vt:lpstr>5.  ZwSystemDebugControl()</vt:lpstr>
      <vt:lpstr>6.  Final</vt:lpstr>
      <vt:lpstr>Ⅳ.  Execute</vt:lpstr>
      <vt:lpstr>Ⅳ.  Execute</vt:lpstr>
      <vt:lpstr>Ⅳ.  Execute</vt:lpstr>
      <vt:lpstr>Ⅳ.  Execute</vt:lpstr>
      <vt:lpstr>+ Bonus</vt:lpstr>
      <vt:lpstr>+ Bonus</vt:lpstr>
      <vt:lpstr>+ Bonus</vt:lpstr>
      <vt:lpstr>+ Bonus</vt:lpstr>
      <vt:lpstr>Environment</vt:lpstr>
      <vt:lpstr>슬라이드 33</vt:lpstr>
      <vt:lpstr>슬라이드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Dakuo’s Process Hide</dc:title>
  <dc:creator>dakuo</dc:creator>
  <cp:lastModifiedBy>dakuo</cp:lastModifiedBy>
  <cp:revision>330</cp:revision>
  <dcterms:created xsi:type="dcterms:W3CDTF">2010-12-28T02:08:21Z</dcterms:created>
  <dcterms:modified xsi:type="dcterms:W3CDTF">2011-01-02T14:28:24Z</dcterms:modified>
</cp:coreProperties>
</file>